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6" r:id="rId3"/>
    <p:sldId id="275" r:id="rId4"/>
    <p:sldId id="276" r:id="rId5"/>
    <p:sldId id="277" r:id="rId6"/>
    <p:sldId id="278" r:id="rId7"/>
    <p:sldId id="279" r:id="rId8"/>
    <p:sldId id="280" r:id="rId9"/>
    <p:sldId id="28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33"/>
    <a:srgbClr val="E6591A"/>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15" autoAdjust="0"/>
    <p:restoredTop sz="88757" autoAdjust="0"/>
  </p:normalViewPr>
  <p:slideViewPr>
    <p:cSldViewPr snapToGrid="0">
      <p:cViewPr varScale="1">
        <p:scale>
          <a:sx n="167" d="100"/>
          <a:sy n="167" d="100"/>
        </p:scale>
        <p:origin x="-2748"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AE706A-1939-4855-9BE0-B8EBC98AB363}" type="datetimeFigureOut">
              <a:rPr lang="en-US" smtClean="0"/>
              <a:t>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5A37CE-8337-479A-AB81-C643D0AF01AD}" type="slidenum">
              <a:rPr lang="en-US" smtClean="0"/>
              <a:t>‹#›</a:t>
            </a:fld>
            <a:endParaRPr lang="en-US"/>
          </a:p>
        </p:txBody>
      </p:sp>
    </p:spTree>
    <p:extLst>
      <p:ext uri="{BB962C8B-B14F-4D97-AF65-F5344CB8AC3E}">
        <p14:creationId xmlns:p14="http://schemas.microsoft.com/office/powerpoint/2010/main" val="3684969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E25A37CE-8337-479A-AB81-C643D0AF01AD}" type="slidenum">
              <a:rPr lang="en-US" smtClean="0"/>
              <a:t>3</a:t>
            </a:fld>
            <a:endParaRPr lang="en-US"/>
          </a:p>
        </p:txBody>
      </p:sp>
    </p:spTree>
    <p:extLst>
      <p:ext uri="{BB962C8B-B14F-4D97-AF65-F5344CB8AC3E}">
        <p14:creationId xmlns:p14="http://schemas.microsoft.com/office/powerpoint/2010/main" val="1549703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2710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8536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22511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8191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8483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5A37CE-8337-479A-AB81-C643D0AF01A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77383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C2E065-8177-42C2-B690-304DAB79365B}" type="datetime1">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5AE94-EA89-47F1-8365-84ED0E295561}" type="slidenum">
              <a:rPr lang="en-US" smtClean="0"/>
              <a:t>‹#›</a:t>
            </a:fld>
            <a:endParaRPr lang="en-US"/>
          </a:p>
        </p:txBody>
      </p:sp>
    </p:spTree>
    <p:extLst>
      <p:ext uri="{BB962C8B-B14F-4D97-AF65-F5344CB8AC3E}">
        <p14:creationId xmlns:p14="http://schemas.microsoft.com/office/powerpoint/2010/main" val="2337568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FA8903-3CDB-43F2-88F6-E382EA957316}" type="datetime1">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5AE94-EA89-47F1-8365-84ED0E295561}" type="slidenum">
              <a:rPr lang="en-US" smtClean="0"/>
              <a:t>‹#›</a:t>
            </a:fld>
            <a:endParaRPr lang="en-US"/>
          </a:p>
        </p:txBody>
      </p:sp>
      <p:sp>
        <p:nvSpPr>
          <p:cNvPr id="7" name="Round Same Side Corner Rectangle 6"/>
          <p:cNvSpPr/>
          <p:nvPr userDrawn="1"/>
        </p:nvSpPr>
        <p:spPr>
          <a:xfrm rot="10800000">
            <a:off x="818145" y="-4"/>
            <a:ext cx="11748895" cy="1468586"/>
          </a:xfrm>
          <a:prstGeom prst="round2Same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lowchart: Alternate Process 7"/>
          <p:cNvSpPr/>
          <p:nvPr userDrawn="1"/>
        </p:nvSpPr>
        <p:spPr>
          <a:xfrm>
            <a:off x="589663" y="239562"/>
            <a:ext cx="11955263" cy="1038278"/>
          </a:xfrm>
          <a:prstGeom prst="flowChartAlternateProcess">
            <a:avLst/>
          </a:prstGeom>
          <a:solidFill>
            <a:srgbClr val="FF0000"/>
          </a:solidFill>
          <a:ln>
            <a:solidFill>
              <a:srgbClr val="FF0000"/>
            </a:solidFill>
          </a:ln>
          <a:effectLst>
            <a:outerShdw blurRad="50800" dist="38100" dir="8100000" algn="tr" rotWithShape="0">
              <a:prstClr val="black">
                <a:alpha val="40000"/>
              </a:prstClr>
            </a:outerShdw>
          </a:effectLst>
          <a:scene3d>
            <a:camera prst="orthographicFront"/>
            <a:lightRig rig="threePt" dir="t"/>
          </a:scene3d>
          <a:sp3d prstMaterial="matte"/>
        </p:spPr>
        <p:style>
          <a:lnRef idx="1">
            <a:schemeClr val="accent4"/>
          </a:lnRef>
          <a:fillRef idx="3">
            <a:schemeClr val="accent4"/>
          </a:fillRef>
          <a:effectRef idx="2">
            <a:schemeClr val="accent4"/>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2500" b="0" i="0" u="none" strike="noStrike" kern="1200" cap="none" spc="0" normalizeH="0" baseline="0" noProof="0" dirty="0">
              <a:ln w="0"/>
              <a:solidFill>
                <a:schemeClr val="bg1"/>
              </a:solidFill>
              <a:effectLst>
                <a:outerShdw blurRad="38100" dist="19050" dir="2700000" algn="tl" rotWithShape="0">
                  <a:prstClr val="black">
                    <a:alpha val="40000"/>
                  </a:prstClr>
                </a:outerShdw>
              </a:effectLst>
              <a:uLnTx/>
              <a:uFillTx/>
              <a:latin typeface="Calibri" panose="020F0502020204030204"/>
              <a:ea typeface="+mn-ea"/>
              <a:cs typeface="B Nazanin" pitchFamily="2" charset="-78"/>
            </a:endParaRPr>
          </a:p>
        </p:txBody>
      </p:sp>
      <p:pic>
        <p:nvPicPr>
          <p:cNvPr id="9" name="Picture 8">
            <a:extLst>
              <a:ext uri="{FF2B5EF4-FFF2-40B4-BE49-F238E27FC236}">
                <a16:creationId xmlns:a16="http://schemas.microsoft.com/office/drawing/2014/main" xmlns="" id="{6E9641DE-F82F-4AA4-8C63-B0FAFA2FF58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719" y="-6"/>
            <a:ext cx="2194738" cy="1645925"/>
          </a:xfrm>
          <a:prstGeom prst="rect">
            <a:avLst/>
          </a:prstGeom>
        </p:spPr>
      </p:pic>
    </p:spTree>
    <p:extLst>
      <p:ext uri="{BB962C8B-B14F-4D97-AF65-F5344CB8AC3E}">
        <p14:creationId xmlns:p14="http://schemas.microsoft.com/office/powerpoint/2010/main" val="2012918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AA51A-CE0E-4681-975C-E4653B1FCC5E}" type="datetime1">
              <a:rPr lang="en-US" smtClean="0"/>
              <a:t>4/10/2026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95AE94-EA89-47F1-8365-84ED0E295561}" type="slidenum">
              <a:rPr lang="en-US" smtClean="0"/>
              <a:t>‹#›</a:t>
            </a:fld>
            <a:endParaRPr lang="en-US"/>
          </a:p>
        </p:txBody>
      </p:sp>
      <p:sp>
        <p:nvSpPr>
          <p:cNvPr id="5" name="Round Same Side Corner Rectangle 4"/>
          <p:cNvSpPr/>
          <p:nvPr userDrawn="1"/>
        </p:nvSpPr>
        <p:spPr>
          <a:xfrm rot="10800000">
            <a:off x="818145" y="-4"/>
            <a:ext cx="11748895" cy="1468586"/>
          </a:xfrm>
          <a:prstGeom prst="round2Same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lowchart: Alternate Process 5"/>
          <p:cNvSpPr/>
          <p:nvPr userDrawn="1"/>
        </p:nvSpPr>
        <p:spPr>
          <a:xfrm>
            <a:off x="589663" y="239562"/>
            <a:ext cx="11955263" cy="1038278"/>
          </a:xfrm>
          <a:prstGeom prst="flowChartAlternateProcess">
            <a:avLst/>
          </a:prstGeom>
          <a:solidFill>
            <a:srgbClr val="FF0000"/>
          </a:solidFill>
          <a:ln>
            <a:solidFill>
              <a:srgbClr val="FF0000"/>
            </a:solidFill>
          </a:ln>
          <a:effectLst>
            <a:outerShdw blurRad="50800" dist="38100" dir="8100000" algn="tr" rotWithShape="0">
              <a:prstClr val="black">
                <a:alpha val="40000"/>
              </a:prstClr>
            </a:outerShdw>
          </a:effectLst>
          <a:scene3d>
            <a:camera prst="orthographicFront"/>
            <a:lightRig rig="threePt" dir="t"/>
          </a:scene3d>
          <a:sp3d prstMaterial="matte"/>
        </p:spPr>
        <p:style>
          <a:lnRef idx="1">
            <a:schemeClr val="accent4"/>
          </a:lnRef>
          <a:fillRef idx="3">
            <a:schemeClr val="accent4"/>
          </a:fillRef>
          <a:effectRef idx="2">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5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36182540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0311B-2890-4B1B-9FE3-4F174505F76F}" type="datetime1">
              <a:rPr lang="en-US" smtClean="0"/>
              <a:t>4/10/2026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95AE94-EA89-47F1-8365-84ED0E295561}" type="slidenum">
              <a:rPr lang="en-US" smtClean="0"/>
              <a:t>‹#›</a:t>
            </a:fld>
            <a:endParaRPr lang="en-US"/>
          </a:p>
        </p:txBody>
      </p:sp>
    </p:spTree>
    <p:extLst>
      <p:ext uri="{BB962C8B-B14F-4D97-AF65-F5344CB8AC3E}">
        <p14:creationId xmlns:p14="http://schemas.microsoft.com/office/powerpoint/2010/main" val="3939475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7863" y="1393372"/>
            <a:ext cx="5998502" cy="3903048"/>
          </a:xfrm>
          <a:prstGeom prst="rect">
            <a:avLst/>
          </a:prstGeom>
          <a:solidFill>
            <a:schemeClr val="accent4">
              <a:lumMod val="20000"/>
              <a:lumOff val="80000"/>
            </a:schemeClr>
          </a:solidFill>
        </p:spPr>
      </p:pic>
      <p:grpSp>
        <p:nvGrpSpPr>
          <p:cNvPr id="2" name="Group 1"/>
          <p:cNvGrpSpPr/>
          <p:nvPr/>
        </p:nvGrpSpPr>
        <p:grpSpPr>
          <a:xfrm>
            <a:off x="1" y="0"/>
            <a:ext cx="12192000" cy="6560074"/>
            <a:chOff x="1" y="0"/>
            <a:chExt cx="12192000" cy="6560074"/>
          </a:xfrm>
        </p:grpSpPr>
        <p:sp>
          <p:nvSpPr>
            <p:cNvPr id="10" name="Rectangle 9"/>
            <p:cNvSpPr/>
            <p:nvPr/>
          </p:nvSpPr>
          <p:spPr>
            <a:xfrm>
              <a:off x="1" y="5661598"/>
              <a:ext cx="12192000" cy="898476"/>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Shape 6"/>
            <p:cNvSpPr/>
            <p:nvPr/>
          </p:nvSpPr>
          <p:spPr>
            <a:xfrm>
              <a:off x="850232" y="0"/>
              <a:ext cx="9946105" cy="6449043"/>
            </a:xfrm>
            <a:prstGeom prst="corner">
              <a:avLst>
                <a:gd name="adj1" fmla="val 10724"/>
                <a:gd name="adj2" fmla="val 11240"/>
              </a:avLst>
            </a:prstGeom>
            <a:solidFill>
              <a:srgbClr val="FF0000"/>
            </a:solidFill>
            <a:ln>
              <a:solidFill>
                <a:srgbClr val="FF0000"/>
              </a:solidFill>
            </a:ln>
            <a:scene3d>
              <a:camera prst="orthographicFront"/>
              <a:lightRig rig="threePt" dir="t"/>
            </a:scene3d>
            <a:sp3d prstMaterial="matt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lumMod val="75000"/>
                      <a:lumOff val="25000"/>
                    </a:schemeClr>
                  </a:solidFill>
                </a:ln>
              </a:endParaRPr>
            </a:p>
          </p:txBody>
        </p:sp>
      </p:grpSp>
      <p:sp>
        <p:nvSpPr>
          <p:cNvPr id="3" name="Slide Number Placeholder 2"/>
          <p:cNvSpPr>
            <a:spLocks noGrp="1"/>
          </p:cNvSpPr>
          <p:nvPr>
            <p:ph type="sldNum" sz="quarter" idx="12"/>
          </p:nvPr>
        </p:nvSpPr>
        <p:spPr/>
        <p:txBody>
          <a:bodyPr/>
          <a:lstStyle/>
          <a:p>
            <a:fld id="{3895AE94-EA89-47F1-8365-84ED0E295561}" type="slidenum">
              <a:rPr lang="en-US" smtClean="0"/>
              <a:t>1</a:t>
            </a:fld>
            <a:endParaRPr lang="en-US"/>
          </a:p>
        </p:txBody>
      </p:sp>
      <p:sp>
        <p:nvSpPr>
          <p:cNvPr id="8" name="TextBox 7">
            <a:extLst>
              <a:ext uri="{FF2B5EF4-FFF2-40B4-BE49-F238E27FC236}">
                <a16:creationId xmlns:a16="http://schemas.microsoft.com/office/drawing/2014/main" xmlns="" id="{5A3478EE-1B0F-41B6-B82D-7F4420C544C7}"/>
              </a:ext>
            </a:extLst>
          </p:cNvPr>
          <p:cNvSpPr txBox="1"/>
          <p:nvPr/>
        </p:nvSpPr>
        <p:spPr>
          <a:xfrm>
            <a:off x="4506097" y="5926170"/>
            <a:ext cx="3179806"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bg1"/>
                </a:solidFill>
              </a:rPr>
              <a:t>WWW.SHAYEGAN-SEPRUN.COM</a:t>
            </a:r>
          </a:p>
        </p:txBody>
      </p:sp>
    </p:spTree>
    <p:extLst>
      <p:ext uri="{BB962C8B-B14F-4D97-AF65-F5344CB8AC3E}">
        <p14:creationId xmlns:p14="http://schemas.microsoft.com/office/powerpoint/2010/main" val="2200833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2614862" y="13648"/>
            <a:ext cx="9641303" cy="6858000"/>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Alternate Process 3"/>
          <p:cNvSpPr/>
          <p:nvPr/>
        </p:nvSpPr>
        <p:spPr>
          <a:xfrm>
            <a:off x="3052389" y="1271028"/>
            <a:ext cx="8609728" cy="4201925"/>
          </a:xfrm>
          <a:prstGeom prst="flowChartAlternateProcess">
            <a:avLst/>
          </a:prstGeom>
          <a:solidFill>
            <a:srgbClr val="FF0000"/>
          </a:solidFill>
          <a:ln>
            <a:solidFill>
              <a:srgbClr val="FF0000"/>
            </a:solidFill>
          </a:ln>
          <a:effectLst>
            <a:outerShdw blurRad="50800" dist="38100" dir="8100000" algn="tr" rotWithShape="0">
              <a:prstClr val="black">
                <a:alpha val="40000"/>
              </a:prstClr>
            </a:outerShdw>
          </a:effectLst>
          <a:scene3d>
            <a:camera prst="orthographicFront"/>
            <a:lightRig rig="threePt" dir="t"/>
          </a:scene3d>
          <a:sp3d prstMaterial="matte"/>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dirty="0"/>
          </a:p>
        </p:txBody>
      </p:sp>
      <p:sp>
        <p:nvSpPr>
          <p:cNvPr id="12" name="Rectangle 3"/>
          <p:cNvSpPr txBox="1">
            <a:spLocks noChangeArrowheads="1"/>
          </p:cNvSpPr>
          <p:nvPr/>
        </p:nvSpPr>
        <p:spPr>
          <a:xfrm>
            <a:off x="2351048" y="2533931"/>
            <a:ext cx="10012410" cy="3638369"/>
          </a:xfrm>
          <a:prstGeom prst="rect">
            <a:avLst/>
          </a:prstGeom>
          <a:noFill/>
          <a:ln>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r>
              <a:rPr lang="fa-IR" sz="3600" b="1" dirty="0">
                <a:solidFill>
                  <a:schemeClr val="accent4">
                    <a:lumMod val="60000"/>
                    <a:lumOff val="40000"/>
                  </a:schemeClr>
                </a:solidFill>
                <a:cs typeface="B Nazanin" pitchFamily="2" charset="-78"/>
              </a:rPr>
              <a:t>گزارش </a:t>
            </a:r>
            <a:r>
              <a:rPr lang="fa-IR" sz="3600" b="1" dirty="0" err="1">
                <a:solidFill>
                  <a:schemeClr val="accent4">
                    <a:lumMod val="60000"/>
                    <a:lumOff val="40000"/>
                  </a:schemeClr>
                </a:solidFill>
                <a:cs typeface="B Nazanin" pitchFamily="2" charset="-78"/>
              </a:rPr>
              <a:t>وبینار</a:t>
            </a:r>
            <a:endParaRPr lang="fa-IR" sz="3600" b="1" dirty="0">
              <a:solidFill>
                <a:schemeClr val="accent4">
                  <a:lumMod val="60000"/>
                  <a:lumOff val="40000"/>
                </a:schemeClr>
              </a:solidFill>
              <a:cs typeface="B Nazanin" pitchFamily="2" charset="-78"/>
            </a:endParaRPr>
          </a:p>
          <a:p>
            <a:pPr rtl="1"/>
            <a:r>
              <a:rPr lang="fa-IR" sz="3600" b="1" dirty="0">
                <a:solidFill>
                  <a:schemeClr val="accent4">
                    <a:lumMod val="60000"/>
                    <a:lumOff val="40000"/>
                  </a:schemeClr>
                </a:solidFill>
                <a:cs typeface="B Nazanin" pitchFamily="2" charset="-78"/>
              </a:rPr>
              <a:t>آشنایی با قوانین اداره کار</a:t>
            </a:r>
          </a:p>
          <a:p>
            <a:pPr rtl="1"/>
            <a:endParaRPr lang="fa-IR" sz="2800" b="1" dirty="0">
              <a:solidFill>
                <a:schemeClr val="accent4">
                  <a:lumMod val="60000"/>
                  <a:lumOff val="40000"/>
                </a:schemeClr>
              </a:solidFill>
              <a:cs typeface="B Nazanin" pitchFamily="2" charset="-78"/>
            </a:endParaRPr>
          </a:p>
          <a:p>
            <a:pPr rtl="1"/>
            <a:r>
              <a:rPr lang="fa-IR" sz="2000" b="1" dirty="0">
                <a:solidFill>
                  <a:schemeClr val="accent4">
                    <a:lumMod val="60000"/>
                    <a:lumOff val="40000"/>
                  </a:schemeClr>
                </a:solidFill>
                <a:cs typeface="B Nazanin" pitchFamily="2" charset="-78"/>
              </a:rPr>
              <a:t>تهیه کننده: شایسته صداقت</a:t>
            </a:r>
            <a:endParaRPr lang="en-US" sz="2000" b="1" dirty="0">
              <a:solidFill>
                <a:schemeClr val="bg1"/>
              </a:solidFill>
              <a:cs typeface="B Nazanin" pitchFamily="2" charset="-78"/>
            </a:endParaRPr>
          </a:p>
        </p:txBody>
      </p:sp>
      <p:sp>
        <p:nvSpPr>
          <p:cNvPr id="13" name="Rectangle 2"/>
          <p:cNvSpPr txBox="1">
            <a:spLocks noChangeArrowheads="1"/>
          </p:cNvSpPr>
          <p:nvPr/>
        </p:nvSpPr>
        <p:spPr>
          <a:xfrm>
            <a:off x="3320713" y="3522835"/>
            <a:ext cx="8229600" cy="9721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lnSpc>
                <a:spcPct val="150000"/>
              </a:lnSpc>
            </a:pPr>
            <a:endParaRPr lang="fa-IR" sz="6600" b="1" dirty="0">
              <a:cs typeface="B Titr" panose="00000700000000000000" pitchFamily="2" charset="-78"/>
            </a:endParaRPr>
          </a:p>
          <a:p>
            <a:pPr rtl="1">
              <a:lnSpc>
                <a:spcPct val="150000"/>
              </a:lnSpc>
            </a:pPr>
            <a:endParaRPr lang="fa-IR" sz="6600" b="1" dirty="0">
              <a:cs typeface="B Titr" panose="00000700000000000000" pitchFamily="2" charset="-78"/>
            </a:endParaRPr>
          </a:p>
          <a:p>
            <a:pPr rtl="1">
              <a:lnSpc>
                <a:spcPct val="150000"/>
              </a:lnSpc>
            </a:pPr>
            <a:endParaRPr lang="fa-IR" sz="6600" b="1" dirty="0">
              <a:cs typeface="B Titr" panose="00000700000000000000" pitchFamily="2" charset="-78"/>
            </a:endParaRPr>
          </a:p>
        </p:txBody>
      </p:sp>
      <p:pic>
        <p:nvPicPr>
          <p:cNvPr id="6" name="Picture 5">
            <a:extLst>
              <a:ext uri="{FF2B5EF4-FFF2-40B4-BE49-F238E27FC236}">
                <a16:creationId xmlns:a16="http://schemas.microsoft.com/office/drawing/2014/main" xmlns="" id="{6E9641DE-F82F-4AA4-8C63-B0FAFA2FF5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961" y="13647"/>
            <a:ext cx="1513835" cy="1758003"/>
          </a:xfrm>
          <a:prstGeom prst="rect">
            <a:avLst/>
          </a:prstGeom>
        </p:spPr>
      </p:pic>
      <p:sp>
        <p:nvSpPr>
          <p:cNvPr id="2" name="Slide Number Placeholder 1"/>
          <p:cNvSpPr>
            <a:spLocks noGrp="1"/>
          </p:cNvSpPr>
          <p:nvPr>
            <p:ph type="sldNum" sz="quarter" idx="12"/>
          </p:nvPr>
        </p:nvSpPr>
        <p:spPr/>
        <p:txBody>
          <a:bodyPr/>
          <a:lstStyle/>
          <a:p>
            <a:fld id="{3895AE94-EA89-47F1-8365-84ED0E295561}" type="slidenum">
              <a:rPr lang="en-US" smtClean="0"/>
              <a:t>2</a:t>
            </a:fld>
            <a:endParaRPr lang="en-US"/>
          </a:p>
        </p:txBody>
      </p:sp>
    </p:spTree>
    <p:extLst>
      <p:ext uri="{BB962C8B-B14F-4D97-AF65-F5344CB8AC3E}">
        <p14:creationId xmlns:p14="http://schemas.microsoft.com/office/powerpoint/2010/main" val="1426230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4509135" y="487425"/>
            <a:ext cx="736396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fa-IR" sz="32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B Nazanin" pitchFamily="2" charset="-78"/>
              </a:rPr>
              <a:t>توضیحات: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4">
            <a:extLst>
              <a:ext uri="{FF2B5EF4-FFF2-40B4-BE49-F238E27FC236}">
                <a16:creationId xmlns:a16="http://schemas.microsoft.com/office/drawing/2014/main" xmlns="" id="{417FD7DC-E950-4FA6-8B07-30C9EE4ABA0F}"/>
              </a:ext>
            </a:extLst>
          </p:cNvPr>
          <p:cNvSpPr/>
          <p:nvPr/>
        </p:nvSpPr>
        <p:spPr>
          <a:xfrm>
            <a:off x="1249959" y="2169022"/>
            <a:ext cx="10150857" cy="3416320"/>
          </a:xfrm>
          <a:prstGeom prst="rect">
            <a:avLst/>
          </a:prstGeom>
        </p:spPr>
        <p:txBody>
          <a:bodyPr wrap="square">
            <a:spAutoFit/>
          </a:bodyPr>
          <a:lstStyle/>
          <a:p>
            <a:pPr marL="457200" indent="-457200" algn="just" rtl="1">
              <a:buFont typeface="Arial" panose="020B0604020202020204" pitchFamily="34" charset="0"/>
              <a:buChar char="•"/>
            </a:pPr>
            <a:r>
              <a:rPr lang="fa-IR" sz="2400" dirty="0">
                <a:cs typeface="B Nazanin" pitchFamily="2" charset="-78"/>
              </a:rPr>
              <a:t>کسانی که مشمول قوانین اداره کار </a:t>
            </a:r>
            <a:r>
              <a:rPr lang="fa-IR" sz="2400" dirty="0" err="1">
                <a:cs typeface="B Nazanin" pitchFamily="2" charset="-78"/>
              </a:rPr>
              <a:t>نمی</a:t>
            </a:r>
            <a:r>
              <a:rPr lang="fa-IR" sz="2400" dirty="0">
                <a:cs typeface="B Nazanin" pitchFamily="2" charset="-78"/>
              </a:rPr>
              <a:t> شوند:</a:t>
            </a:r>
          </a:p>
          <a:p>
            <a:pPr marL="457200" indent="-457200" algn="just" rtl="1">
              <a:buFont typeface="Arial" panose="020B0604020202020204" pitchFamily="34" charset="0"/>
              <a:buChar char="•"/>
            </a:pPr>
            <a:r>
              <a:rPr lang="fa-IR" sz="2400" dirty="0">
                <a:cs typeface="B Nazanin" pitchFamily="2" charset="-78"/>
              </a:rPr>
              <a:t>مستخدمین دولت(خدمات کشوری)</a:t>
            </a:r>
          </a:p>
          <a:p>
            <a:pPr marL="457200" indent="-457200" algn="just" rtl="1">
              <a:buFont typeface="Arial" panose="020B0604020202020204" pitchFamily="34" charset="0"/>
              <a:buChar char="•"/>
            </a:pPr>
            <a:r>
              <a:rPr lang="fa-IR" sz="2400" dirty="0">
                <a:cs typeface="B Nazanin" pitchFamily="2" charset="-78"/>
              </a:rPr>
              <a:t>مستخدمین نیروهای مصلح ارتش</a:t>
            </a:r>
          </a:p>
          <a:p>
            <a:pPr marL="457200" indent="-457200" algn="just" rtl="1">
              <a:buFont typeface="Arial" panose="020B0604020202020204" pitchFamily="34" charset="0"/>
              <a:buChar char="•"/>
            </a:pPr>
            <a:r>
              <a:rPr lang="fa-IR" sz="2400" dirty="0">
                <a:cs typeface="B Nazanin" pitchFamily="2" charset="-78"/>
              </a:rPr>
              <a:t>اعضای هیئت علمی دانشگاه</a:t>
            </a:r>
          </a:p>
          <a:p>
            <a:pPr marL="457200" indent="-457200" algn="just" rtl="1">
              <a:buFont typeface="Arial" panose="020B0604020202020204" pitchFamily="34" charset="0"/>
              <a:buChar char="•"/>
            </a:pPr>
            <a:r>
              <a:rPr lang="fa-IR" sz="2400" dirty="0">
                <a:cs typeface="B Nazanin" pitchFamily="2" charset="-78"/>
              </a:rPr>
              <a:t>نیرو های نهاد انقلاب</a:t>
            </a:r>
          </a:p>
          <a:p>
            <a:pPr marL="457200" indent="-457200" algn="just" rtl="1">
              <a:buFont typeface="Arial" panose="020B0604020202020204" pitchFamily="34" charset="0"/>
              <a:buChar char="•"/>
            </a:pPr>
            <a:r>
              <a:rPr lang="fa-IR" sz="2400" dirty="0">
                <a:cs typeface="B Nazanin" pitchFamily="2" charset="-78"/>
              </a:rPr>
              <a:t>مستخدمین کارگاه های خانوادگی</a:t>
            </a:r>
          </a:p>
          <a:p>
            <a:pPr marL="457200" indent="-457200" algn="just" rtl="1">
              <a:buFont typeface="Arial" panose="020B0604020202020204" pitchFamily="34" charset="0"/>
              <a:buChar char="•"/>
            </a:pPr>
            <a:r>
              <a:rPr lang="fa-IR" sz="2400" dirty="0">
                <a:cs typeface="B Nazanin" pitchFamily="2" charset="-78"/>
              </a:rPr>
              <a:t>مستخدمین نهاد های خاص مثل صدا و سیما، تامین اجتماعی و ...</a:t>
            </a:r>
          </a:p>
          <a:p>
            <a:pPr marL="457200" indent="-457200" algn="just" rtl="1">
              <a:buFont typeface="Arial" panose="020B0604020202020204" pitchFamily="34" charset="0"/>
              <a:buChar char="•"/>
            </a:pPr>
            <a:r>
              <a:rPr lang="fa-IR" sz="2400" dirty="0">
                <a:cs typeface="B Nazanin" pitchFamily="2" charset="-78"/>
              </a:rPr>
              <a:t>مناطق آزاد (مثل پارک های علم و فناوری)</a:t>
            </a:r>
          </a:p>
          <a:p>
            <a:pPr marL="457200" indent="-457200" algn="just" rtl="1">
              <a:buFont typeface="Arial" panose="020B0604020202020204" pitchFamily="34" charset="0"/>
              <a:buChar char="•"/>
            </a:pPr>
            <a:endParaRPr lang="fa-IR" sz="2400" dirty="0">
              <a:cs typeface="B Nazanin" pitchFamily="2" charset="-78"/>
            </a:endParaRPr>
          </a:p>
        </p:txBody>
      </p:sp>
      <p:sp>
        <p:nvSpPr>
          <p:cNvPr id="2" name="Slide Number Placeholder 1"/>
          <p:cNvSpPr>
            <a:spLocks noGrp="1"/>
          </p:cNvSpPr>
          <p:nvPr>
            <p:ph type="sldNum" sz="quarter" idx="12"/>
          </p:nvPr>
        </p:nvSpPr>
        <p:spPr/>
        <p:txBody>
          <a:bodyPr/>
          <a:lstStyle/>
          <a:p>
            <a:fld id="{3895AE94-EA89-47F1-8365-84ED0E295561}" type="slidenum">
              <a:rPr lang="en-US" smtClean="0"/>
              <a:t>3</a:t>
            </a:fld>
            <a:endParaRPr lang="en-US"/>
          </a:p>
        </p:txBody>
      </p:sp>
    </p:spTree>
    <p:extLst>
      <p:ext uri="{BB962C8B-B14F-4D97-AF65-F5344CB8AC3E}">
        <p14:creationId xmlns:p14="http://schemas.microsoft.com/office/powerpoint/2010/main" val="720653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توضیحات: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1249959" y="2169022"/>
            <a:ext cx="10150857" cy="3416320"/>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کارگر کسی است که:</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در مقابل دریافت حق </a:t>
            </a:r>
            <a:r>
              <a:rPr kumimoji="0" lang="fa-IR" sz="2400" b="0" i="0" u="none" strike="noStrike" kern="1200" cap="none" spc="0" normalizeH="0" baseline="0" noProof="0" dirty="0" err="1">
                <a:ln>
                  <a:noFill/>
                </a:ln>
                <a:solidFill>
                  <a:prstClr val="black"/>
                </a:solidFill>
                <a:effectLst/>
                <a:uLnTx/>
                <a:uFillTx/>
                <a:latin typeface="Calibri"/>
                <a:ea typeface="+mn-ea"/>
                <a:cs typeface="B Nazanin" pitchFamily="2" charset="-78"/>
              </a:rPr>
              <a:t>السعی</a:t>
            </a: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(مزد، حقوق، سود و...) به درخواست کارفرما کار می کند.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کارگاه مکانی است که:</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کارگر به درخواست کارفرما در آنجا کار می کند.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قرارداد کار:</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قرارداد کتبی یا شفاهی است که بین کارگر و کارفرما منعقد می شود.(قرارداد کتبی بهتر است در 4 نسخه باشد برای کارگر، کارفرما، شورا و اداره ی کار، ولی در 2 نسخه برای کارگر و کارفرما هم کافی است.)</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مزد شغل:</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مجموع مزد پایه و مزایای ثابت است.</a:t>
            </a: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976570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توضیحات: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1270194" y="1878990"/>
            <a:ext cx="10150857" cy="4524315"/>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ماموریت:</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مسیری که حد اقل 50 کیلومتر از محل کار دور شود و یا یک شب در محل ماموریت توقف نماید.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زمان کاری:</a:t>
            </a:r>
          </a:p>
          <a:p>
            <a:pPr marR="0" lvl="0" algn="just" defTabSz="914400" rtl="1" eaLnBrk="1" fontAlgn="auto" latinLnBrk="0" hangingPunct="1">
              <a:lnSpc>
                <a:spcPct val="100000"/>
              </a:lnSpc>
              <a:spcBef>
                <a:spcPts val="0"/>
              </a:spcBef>
              <a:spcAft>
                <a:spcPts val="0"/>
              </a:spcAft>
              <a:buClrTx/>
              <a:buSzTx/>
              <a:tabLst/>
              <a:defRPr/>
            </a:pPr>
            <a:r>
              <a:rPr lang="fa-IR" sz="2400" dirty="0">
                <a:solidFill>
                  <a:prstClr val="black"/>
                </a:solidFill>
                <a:latin typeface="Calibri"/>
                <a:cs typeface="B Nazanin" pitchFamily="2" charset="-78"/>
              </a:rPr>
              <a:t>      44</a:t>
            </a: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ساعت در هفته می باشد.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انواع قرارداد:</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دائم(غیر موقت): قراردادی که مدت در آن ذکر </a:t>
            </a:r>
            <a:r>
              <a:rPr kumimoji="0" lang="fa-IR" sz="2400" b="0" i="0" u="none" strike="noStrike" kern="1200" cap="none" spc="0" normalizeH="0" baseline="0" noProof="0" dirty="0" err="1">
                <a:ln>
                  <a:noFill/>
                </a:ln>
                <a:solidFill>
                  <a:prstClr val="black"/>
                </a:solidFill>
                <a:effectLst/>
                <a:uLnTx/>
                <a:uFillTx/>
                <a:latin typeface="Calibri"/>
                <a:ea typeface="+mn-ea"/>
                <a:cs typeface="B Nazanin" pitchFamily="2" charset="-78"/>
              </a:rPr>
              <a:t>نمی</a:t>
            </a: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شود.</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موقت: قراردادی که زمان در آن ذکر میشود.(یک ماه یا حتی 5 سال)</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کار معین-انجام کار معین: نوع کار در این قرارداد مشخص می شود.(مثلا رنگ کردن ساختمان)</a:t>
            </a:r>
          </a:p>
          <a:p>
            <a:pPr marR="0" lvl="0" algn="just" defTabSz="914400" rtl="1" eaLnBrk="1" fontAlgn="auto" latinLnBrk="0" hangingPunct="1">
              <a:lnSpc>
                <a:spcPct val="100000"/>
              </a:lnSpc>
              <a:spcBef>
                <a:spcPts val="0"/>
              </a:spcBef>
              <a:spcAft>
                <a:spcPts val="0"/>
              </a:spcAft>
              <a:buClrTx/>
              <a:buSzTx/>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قرارداد کار آزمایشی: در خلال این دوره، کارگر می تواند هر زمانی بدون پرداخت خسارت، استعفا دهد    ولی کارفرما اگر قبل از پایان قرارداد بخواهد کارگر را اخراج کند باید حقوق او را تا پایان مدت قرارداد پرداخت نماید.(زمان این نوع قرارداد 1 الی 3 ماه می باشد.)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endParaRP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3767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توضیحات: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1270194" y="1878990"/>
            <a:ext cx="10150857" cy="3785652"/>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مشخصات قرارداد کار:</a:t>
            </a:r>
          </a:p>
          <a:p>
            <a:pPr marR="0" lvl="0" algn="just" defTabSz="914400" rtl="1" eaLnBrk="1" fontAlgn="auto" latinLnBrk="0" hangingPunct="1">
              <a:lnSpc>
                <a:spcPct val="100000"/>
              </a:lnSpc>
              <a:spcBef>
                <a:spcPts val="0"/>
              </a:spcBef>
              <a:spcAft>
                <a:spcPts val="0"/>
              </a:spcAft>
              <a:buClrTx/>
              <a:buSzTx/>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باید موارد زیر در قرارداد کار مشخص شود:</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نوع کار</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حقوق</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محل انجام</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تاریخ قرارداد</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مدت زمان قرارداد</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err="1">
                <a:ln>
                  <a:noFill/>
                </a:ln>
                <a:solidFill>
                  <a:prstClr val="black"/>
                </a:solidFill>
                <a:effectLst/>
                <a:uLnTx/>
                <a:uFillTx/>
                <a:latin typeface="Calibri"/>
                <a:ea typeface="+mn-ea"/>
                <a:cs typeface="B Nazanin" pitchFamily="2" charset="-78"/>
              </a:rPr>
              <a:t>مواردی</a:t>
            </a: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که خارج از عرف و عادات شغلی باشد.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endParaRP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endParaRP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4946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توضیحات: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1270194" y="1878990"/>
            <a:ext cx="10150857" cy="1569660"/>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1" i="0" u="none" strike="noStrike" kern="1200" cap="none" spc="0" normalizeH="0" baseline="0" noProof="0" dirty="0">
                <a:ln>
                  <a:noFill/>
                </a:ln>
                <a:solidFill>
                  <a:prstClr val="black"/>
                </a:solidFill>
                <a:effectLst/>
                <a:uLnTx/>
                <a:uFillTx/>
                <a:latin typeface="Calibri"/>
                <a:ea typeface="+mn-ea"/>
                <a:cs typeface="B Nazanin" pitchFamily="2" charset="-78"/>
              </a:rPr>
              <a:t>شرایط تعلیق:</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ناشی از وضعیت کارگر: مثلا سربازی و ...</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ناشی از وضعیت کارگاه: مثلا تعطیلی کارگاه بر اثر عوامل طبیعی و یا نواقص فنی</a:t>
            </a:r>
          </a:p>
          <a:p>
            <a:pPr marL="457200" marR="0" lvl="0" indent="-457200" algn="just" defTabSz="914400" rtl="1" eaLnBrk="1" fontAlgn="auto" latinLnBrk="0" hangingPunct="1">
              <a:lnSpc>
                <a:spcPct val="100000"/>
              </a:lnSpc>
              <a:spcBef>
                <a:spcPts val="0"/>
              </a:spcBef>
              <a:spcAft>
                <a:spcPts val="0"/>
              </a:spcAft>
              <a:buClrTx/>
              <a:buSzTx/>
              <a:buFont typeface="+mj-lt"/>
              <a:buAutoNum type="arabicPeriod"/>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ناشی از توافق کارگر و کارفرما: مثل مرخصی تحصیلی</a:t>
            </a: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73984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نکات: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838200" y="1878990"/>
            <a:ext cx="10582851" cy="4524315"/>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اگر عضو هیئت مدیره در شرکت به عنوان کارمند مشغول به کار باشد؛ شامل قوانین اداره ی کار می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اگر شرکتی که در پارک مستقر است در خارج از پارک هم استقرار داشته باشد و تعدادی از پرسنل در محل استقرار شرکت در خارج از پارک شاغل باشند، برای بهره </a:t>
            </a:r>
            <a:r>
              <a:rPr kumimoji="0" lang="fa-IR" sz="2400" i="0" u="none" strike="noStrike" kern="1200" cap="none" spc="0" normalizeH="0" baseline="0" noProof="0" dirty="0" err="1">
                <a:ln>
                  <a:noFill/>
                </a:ln>
                <a:solidFill>
                  <a:prstClr val="black"/>
                </a:solidFill>
                <a:effectLst/>
                <a:uLnTx/>
                <a:uFillTx/>
                <a:latin typeface="Calibri"/>
                <a:ea typeface="+mn-ea"/>
                <a:cs typeface="B Nazanin" pitchFamily="2" charset="-78"/>
              </a:rPr>
              <a:t>مندی</a:t>
            </a: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از مزایای پارک می توان برای آن ها ماموریت محاسبه کرد.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err="1">
                <a:ln>
                  <a:noFill/>
                </a:ln>
                <a:solidFill>
                  <a:prstClr val="black"/>
                </a:solidFill>
                <a:effectLst/>
                <a:uLnTx/>
                <a:uFillTx/>
                <a:latin typeface="Calibri"/>
                <a:ea typeface="+mn-ea"/>
                <a:cs typeface="B Nazanin" pitchFamily="2" charset="-78"/>
              </a:rPr>
              <a:t>قراردا</a:t>
            </a: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اگر شفاهی باشد به آسانی اثبات </a:t>
            </a:r>
            <a:r>
              <a:rPr kumimoji="0" lang="fa-IR" sz="2400" i="0" u="none" strike="noStrike" kern="1200" cap="none" spc="0" normalizeH="0" baseline="0" noProof="0" dirty="0" err="1">
                <a:ln>
                  <a:noFill/>
                </a:ln>
                <a:solidFill>
                  <a:prstClr val="black"/>
                </a:solidFill>
                <a:effectLst/>
                <a:uLnTx/>
                <a:uFillTx/>
                <a:latin typeface="Calibri"/>
                <a:ea typeface="+mn-ea"/>
                <a:cs typeface="B Nazanin" pitchFamily="2" charset="-78"/>
              </a:rPr>
              <a:t>نمی</a:t>
            </a: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اگر کارگری تقاضا کرد که به جای پرداخت حق بیمه ی او، مبلغ را به او بدهیم، از نظر قانون کار جرم محسوب می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قرارداد کاری باید موضوع معینی داشته باشد و محدودیت سنی (برای زیر 15 سال) دارد.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کارآموزان هم مشمول قانون کار هستند و باید برای آن ها بیمه رد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اگر قصد بیمه کردین کارآموزان را نداریم، مدرکی مبنی بر کارکردن او و پرداخت حقوق به او از خود باقی نگذاریم و با او طی کنیم که حقوقش پس از اتمام دوره ی </a:t>
            </a:r>
            <a:r>
              <a:rPr kumimoji="0" lang="fa-IR" sz="2400" i="0" u="none" strike="noStrike" kern="1200" cap="none" spc="0" normalizeH="0" baseline="0" noProof="0" dirty="0" err="1">
                <a:ln>
                  <a:noFill/>
                </a:ln>
                <a:solidFill>
                  <a:prstClr val="black"/>
                </a:solidFill>
                <a:effectLst/>
                <a:uLnTx/>
                <a:uFillTx/>
                <a:latin typeface="Calibri"/>
                <a:ea typeface="+mn-ea"/>
                <a:cs typeface="B Nazanin" pitchFamily="2" charset="-78"/>
              </a:rPr>
              <a:t>کارآموزی</a:t>
            </a:r>
            <a:r>
              <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rPr>
              <a:t> پرداخت می گردد.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a-IR" sz="2400" i="0" u="none" strike="noStrike" kern="1200" cap="none" spc="0" normalizeH="0" baseline="0" noProof="0" dirty="0">
              <a:ln>
                <a:noFill/>
              </a:ln>
              <a:solidFill>
                <a:prstClr val="black"/>
              </a:solidFill>
              <a:effectLst/>
              <a:uLnTx/>
              <a:uFillTx/>
              <a:latin typeface="Calibri"/>
              <a:ea typeface="+mn-ea"/>
              <a:cs typeface="B Nazanin" pitchFamily="2" charset="-78"/>
            </a:endParaRP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85837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818145" y="487425"/>
            <a:ext cx="11054956" cy="665995"/>
          </a:xfrm>
          <a:prstGeom prst="rect">
            <a:avLst/>
          </a:prstGeom>
          <a:noFill/>
          <a:scene3d>
            <a:camera prst="orthographicFront"/>
            <a:lightRig rig="threePt" dir="t"/>
          </a:scene3d>
          <a:sp3d prstMaterial="matte"/>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a-IR" sz="32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B Nazanin" pitchFamily="2" charset="-78"/>
              </a:rPr>
              <a:t>نکات:</a:t>
            </a:r>
          </a:p>
        </p:txBody>
      </p:sp>
      <p:sp>
        <p:nvSpPr>
          <p:cNvPr id="12" name="Rectangle 2"/>
          <p:cNvSpPr>
            <a:spLocks noChangeArrowheads="1"/>
          </p:cNvSpPr>
          <p:nvPr/>
        </p:nvSpPr>
        <p:spPr bwMode="auto">
          <a:xfrm>
            <a:off x="818146"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xmlns="" id="{417FD7DC-E950-4FA6-8B07-30C9EE4ABA0F}"/>
              </a:ext>
            </a:extLst>
          </p:cNvPr>
          <p:cNvSpPr/>
          <p:nvPr/>
        </p:nvSpPr>
        <p:spPr>
          <a:xfrm>
            <a:off x="1098958" y="1878990"/>
            <a:ext cx="10322093" cy="3046988"/>
          </a:xfrm>
          <a:prstGeom prst="rect">
            <a:avLst/>
          </a:prstGeom>
        </p:spPr>
        <p:txBody>
          <a:bodyPr wrap="square">
            <a:spAutoFit/>
          </a:bodyPr>
          <a:lstStyle/>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بهتر است کارفرما، با کارگران مورد اطمینان، قرارداد 6 الی 1 ساله و با تازه کاران قرارداد 1 الی 3 ماهه منعقد نماید.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برای </a:t>
            </a:r>
            <a:r>
              <a:rPr kumimoji="0" lang="fa-IR" sz="2400" b="0" i="0" u="none" strike="noStrike" kern="1200" cap="none" spc="0" normalizeH="0" baseline="0" noProof="0" dirty="0" err="1">
                <a:ln>
                  <a:noFill/>
                </a:ln>
                <a:solidFill>
                  <a:prstClr val="black"/>
                </a:solidFill>
                <a:effectLst/>
                <a:uLnTx/>
                <a:uFillTx/>
                <a:latin typeface="Calibri"/>
                <a:ea typeface="+mn-ea"/>
                <a:cs typeface="B Nazanin" pitchFamily="2" charset="-78"/>
              </a:rPr>
              <a:t>کارگرانی</a:t>
            </a: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که به صورت پاره وقت کار می کنند باید در </a:t>
            </a:r>
            <a:r>
              <a:rPr kumimoji="0" lang="fa-IR" sz="2400" b="0" i="0" u="none" strike="noStrike" kern="1200" cap="none" spc="0" normalizeH="0" baseline="0" noProof="0" dirty="0" err="1">
                <a:ln>
                  <a:noFill/>
                </a:ln>
                <a:solidFill>
                  <a:prstClr val="black"/>
                </a:solidFill>
                <a:effectLst/>
                <a:uLnTx/>
                <a:uFillTx/>
                <a:latin typeface="Calibri"/>
                <a:ea typeface="+mn-ea"/>
                <a:cs typeface="B Nazanin" pitchFamily="2" charset="-78"/>
              </a:rPr>
              <a:t>قراردادشان</a:t>
            </a: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 مدت زمان کاری در هفته ذکر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ترک کار پیش از اتمام مدت قرارداد اگر موجب وارد شدن خسارت به کارفرما شود، کارفرما می تواند از سفته های کارگر استفاده کند.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rPr>
              <a:t>در قانون کار به گرفتن سفته اشاره نشده است ولی طبق توافق طرفین، میشود در قرارداد ذکر شود.</a:t>
            </a:r>
          </a:p>
          <a:p>
            <a:pPr marL="457200" marR="0" lvl="0" indent="-45720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a-IR" sz="2400" b="0" i="0" u="none" strike="noStrike" kern="1200" cap="none" spc="0" normalizeH="0" baseline="0" noProof="0" dirty="0">
              <a:ln>
                <a:noFill/>
              </a:ln>
              <a:solidFill>
                <a:prstClr val="black"/>
              </a:solidFill>
              <a:effectLst/>
              <a:uLnTx/>
              <a:uFillTx/>
              <a:latin typeface="Calibri"/>
              <a:ea typeface="+mn-ea"/>
              <a:cs typeface="B Nazanin" pitchFamily="2" charset="-78"/>
            </a:endParaRPr>
          </a:p>
        </p:txBody>
      </p:sp>
      <p:pic>
        <p:nvPicPr>
          <p:cNvPr id="5" name="Picture 4">
            <a:extLst>
              <a:ext uri="{FF2B5EF4-FFF2-40B4-BE49-F238E27FC236}">
                <a16:creationId xmlns:a16="http://schemas.microsoft.com/office/drawing/2014/main" xmlns="" id="{76D65F5D-7E1E-4EE5-969B-AE55124C1A03}"/>
              </a:ext>
            </a:extLst>
          </p:cNvPr>
          <p:cNvPicPr>
            <a:picLocks noChangeAspect="1"/>
          </p:cNvPicPr>
          <p:nvPr/>
        </p:nvPicPr>
        <p:blipFill>
          <a:blip r:embed="rId3"/>
          <a:stretch>
            <a:fillRect/>
          </a:stretch>
        </p:blipFill>
        <p:spPr>
          <a:xfrm>
            <a:off x="0" y="5583826"/>
            <a:ext cx="1694835" cy="1274174"/>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95AE94-EA89-47F1-8365-84ED0E29556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1169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8149</TotalTime>
  <Words>684</Words>
  <Application>Microsoft Office PowerPoint</Application>
  <PresentationFormat>Custom</PresentationFormat>
  <Paragraphs>77</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Afshin Ziyaee</dc:creator>
  <cp:lastModifiedBy>BLUE</cp:lastModifiedBy>
  <cp:revision>474</cp:revision>
  <dcterms:created xsi:type="dcterms:W3CDTF">2014-11-02T14:55:26Z</dcterms:created>
  <dcterms:modified xsi:type="dcterms:W3CDTF">2026-04-10T10:09:42Z</dcterms:modified>
</cp:coreProperties>
</file>